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09" r:id="rId5"/>
    <p:sldId id="295" r:id="rId6"/>
    <p:sldId id="319" r:id="rId7"/>
    <p:sldId id="297" r:id="rId8"/>
    <p:sldId id="310" r:id="rId9"/>
    <p:sldId id="320" r:id="rId10"/>
    <p:sldId id="321" r:id="rId11"/>
    <p:sldId id="318" r:id="rId12"/>
    <p:sldId id="315" r:id="rId13"/>
    <p:sldId id="31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82"/>
    <a:srgbClr val="4D748C"/>
    <a:srgbClr val="0E97B2"/>
    <a:srgbClr val="FF7C80"/>
    <a:srgbClr val="F7EDE9"/>
    <a:srgbClr val="C59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2/21/2023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2/21/2023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154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309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ollarsandsense.sg/5-insurance-sales-tactics-that-singaporeans-keep-falling-for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ssmyweb.com/ecommerce-ebusiness/soldes-leviers-transformer-paniers-chiffre-daffaire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kaggle.com/datasets/knightbearr/sales-product-data" TargetMode="External"/><Relationship Id="rId5" Type="http://schemas.openxmlformats.org/officeDocument/2006/relationships/hyperlink" Target="http://stackoverflow.com/jobs/companies/amazon-lab126" TargetMode="External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0191" y="2598118"/>
            <a:ext cx="4500817" cy="2920483"/>
          </a:xfrm>
        </p:spPr>
        <p:txBody>
          <a:bodyPr>
            <a:normAutofit/>
          </a:bodyPr>
          <a:lstStyle/>
          <a:p>
            <a:pPr algn="ctr"/>
            <a:r>
              <a:rPr lang="en-US" sz="28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Sales Performance &amp; Analytics</a:t>
            </a:r>
          </a:p>
          <a:p>
            <a:pPr algn="ctr"/>
            <a:r>
              <a:rPr lang="en-US" sz="28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Q4-2019</a:t>
            </a:r>
          </a:p>
          <a:p>
            <a:pPr algn="just"/>
            <a:endParaRPr lang="en-US" sz="1800" b="0" i="0" spc="140" baseline="0" dirty="0">
              <a:solidFill>
                <a:srgbClr val="0070C0"/>
              </a:solidFill>
              <a:cs typeface="Dubai Medium" panose="020B0603030403030204" pitchFamily="34" charset="-78"/>
            </a:endParaRPr>
          </a:p>
          <a:p>
            <a:pPr algn="ctr"/>
            <a:r>
              <a:rPr lang="en-US" sz="1800" b="1" i="0" spc="140" baseline="0" dirty="0">
                <a:solidFill>
                  <a:srgbClr val="0070C0"/>
                </a:solidFill>
                <a:cs typeface="Dubai Medium" panose="020B0603030403030204" pitchFamily="34" charset="-78"/>
              </a:rPr>
              <a:t>Presented By</a:t>
            </a:r>
          </a:p>
          <a:p>
            <a:pPr algn="ctr"/>
            <a:r>
              <a:rPr lang="en-US" b="1" dirty="0"/>
              <a:t>Prathap David Carlo </a:t>
            </a:r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b="4"/>
          <a:stretch/>
        </p:blipFill>
        <p:spPr>
          <a:xfrm>
            <a:off x="936625" y="1492442"/>
            <a:ext cx="5029200" cy="4572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5F7DB7-AADA-7F08-4D71-6C965113DC34}"/>
              </a:ext>
            </a:extLst>
          </p:cNvPr>
          <p:cNvSpPr/>
          <p:nvPr/>
        </p:nvSpPr>
        <p:spPr>
          <a:xfrm flipH="1">
            <a:off x="936625" y="793558"/>
            <a:ext cx="10318750" cy="11433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Amazon Business Review</a:t>
            </a:r>
          </a:p>
          <a:p>
            <a:pPr algn="ctr"/>
            <a:r>
              <a:rPr lang="en-US" sz="40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82D61146-BC74-29E5-33F4-93EFD7A03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66932" y="452534"/>
            <a:ext cx="7766957" cy="59529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3953992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723" y="-2846"/>
            <a:ext cx="7118554" cy="839756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CA" sz="4000" b="1" spc="-1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Project Overview and Dataset</a:t>
            </a:r>
            <a:endParaRPr lang="en-US" sz="4000" b="1" spc="-100" dirty="0">
              <a:solidFill>
                <a:schemeClr val="tx1">
                  <a:lumMod val="75000"/>
                  <a:lumOff val="25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45343" y="9421320"/>
            <a:ext cx="869136" cy="457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3E56B2B-2D04-4FD9-99F1-953EBA711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6727370" y="1482597"/>
            <a:ext cx="5464630" cy="2532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15024A-67F6-7046-4B27-7687FDA8BAFB}"/>
              </a:ext>
            </a:extLst>
          </p:cNvPr>
          <p:cNvSpPr txBox="1"/>
          <p:nvPr/>
        </p:nvSpPr>
        <p:spPr>
          <a:xfrm>
            <a:off x="223933" y="1345792"/>
            <a:ext cx="65034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Period - </a:t>
            </a:r>
            <a:r>
              <a:rPr lang="en-US" sz="2400" b="1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2019-Q4 ( October 1 to December 31st)</a:t>
            </a:r>
          </a:p>
          <a:p>
            <a:r>
              <a:rPr lang="en-US" sz="24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Division  - </a:t>
            </a:r>
            <a:r>
              <a:rPr lang="en-US" sz="2400" b="1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Electronics Products</a:t>
            </a:r>
          </a:p>
          <a:p>
            <a:r>
              <a:rPr lang="en-US" sz="24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Business Area – </a:t>
            </a:r>
            <a:r>
              <a:rPr lang="en-US" sz="2400" b="1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USA</a:t>
            </a:r>
          </a:p>
          <a:p>
            <a:r>
              <a:rPr lang="en-US" sz="24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Market -  </a:t>
            </a:r>
            <a:r>
              <a:rPr lang="en-US" sz="2400" b="1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E-Commerce/Online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B6512D-DC84-80D5-13B5-8F65FBC57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 bwMode="auto">
          <a:xfrm>
            <a:off x="6727370" y="4264090"/>
            <a:ext cx="5464629" cy="253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AC7A45-4E2C-A83D-BCE0-6BAE37E6DB26}"/>
              </a:ext>
            </a:extLst>
          </p:cNvPr>
          <p:cNvSpPr txBox="1"/>
          <p:nvPr/>
        </p:nvSpPr>
        <p:spPr>
          <a:xfrm>
            <a:off x="223933" y="341017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Dataset: Kaggle</a:t>
            </a:r>
          </a:p>
          <a:p>
            <a:r>
              <a:rPr lang="en-US" sz="24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hlinkClick r:id="rId6"/>
              </a:rPr>
              <a:t>https://www.kaggle.com/datasets/knightbearr/sales-product-data</a:t>
            </a:r>
            <a:endParaRPr lang="en-US" sz="2400" b="1" spc="-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E8AC4-540E-30B4-119C-3258284B5587}"/>
              </a:ext>
            </a:extLst>
          </p:cNvPr>
          <p:cNvSpPr txBox="1"/>
          <p:nvPr/>
        </p:nvSpPr>
        <p:spPr>
          <a:xfrm>
            <a:off x="223933" y="5110483"/>
            <a:ext cx="65034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No of  Data Sets : 3  </a:t>
            </a:r>
          </a:p>
          <a:p>
            <a:r>
              <a:rPr lang="en-US" sz="24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File Format: CSV</a:t>
            </a:r>
          </a:p>
          <a:p>
            <a:r>
              <a:rPr lang="en-US" sz="24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Total Rows from  3 datasets:  62.8K</a:t>
            </a:r>
          </a:p>
          <a:p>
            <a:r>
              <a:rPr lang="en-US" sz="24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Total Columns:  6</a:t>
            </a:r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673" r="-1" b="30548"/>
          <a:stretch/>
        </p:blipFill>
        <p:spPr>
          <a:xfrm>
            <a:off x="1524" y="-180572"/>
            <a:ext cx="12188952" cy="7038572"/>
          </a:xfrm>
          <a:noFill/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11" y="-180572"/>
            <a:ext cx="10847615" cy="6719484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/>
          <a:p>
            <a:br>
              <a:rPr lang="en-CA" b="0" i="0" dirty="0">
                <a:effectLst/>
              </a:rPr>
            </a:br>
            <a:br>
              <a:rPr lang="en-CA" b="0" i="0" dirty="0">
                <a:effectLst/>
              </a:rPr>
            </a:b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CECD19-E09A-7633-E26C-BE243770DB46}"/>
              </a:ext>
            </a:extLst>
          </p:cNvPr>
          <p:cNvSpPr txBox="1">
            <a:spLocks/>
          </p:cNvSpPr>
          <p:nvPr/>
        </p:nvSpPr>
        <p:spPr>
          <a:xfrm>
            <a:off x="6562141" y="3783185"/>
            <a:ext cx="4203441" cy="2216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 b="1" spc="-100" dirty="0">
                <a:solidFill>
                  <a:srgbClr val="0070C0"/>
                </a:solidFill>
                <a:latin typeface="+mj-lt"/>
              </a:rPr>
              <a:t>Target Audience Visitation Venues</a:t>
            </a:r>
          </a:p>
          <a:p>
            <a:r>
              <a:rPr lang="en-CA" sz="1600" b="1" spc="-100" dirty="0">
                <a:solidFill>
                  <a:srgbClr val="0070C0"/>
                </a:solidFill>
                <a:latin typeface="+mj-lt"/>
              </a:rPr>
              <a:t>1. Eaton Centre		</a:t>
            </a:r>
          </a:p>
          <a:p>
            <a:r>
              <a:rPr lang="en-CA" sz="1600" b="1" spc="-100" dirty="0">
                <a:solidFill>
                  <a:srgbClr val="0070C0"/>
                </a:solidFill>
                <a:latin typeface="+mj-lt"/>
              </a:rPr>
              <a:t>2. Fairview Mall </a:t>
            </a:r>
          </a:p>
          <a:p>
            <a:r>
              <a:rPr lang="en-CA" sz="1600" b="1" spc="-100" dirty="0">
                <a:solidFill>
                  <a:srgbClr val="0070C0"/>
                </a:solidFill>
                <a:latin typeface="+mj-lt"/>
              </a:rPr>
              <a:t>3. Yonge and Dundas</a:t>
            </a:r>
          </a:p>
          <a:p>
            <a:r>
              <a:rPr lang="en-CA" sz="1600" b="1" spc="-100" dirty="0">
                <a:solidFill>
                  <a:srgbClr val="0070C0"/>
                </a:solidFill>
                <a:latin typeface="+mj-lt"/>
              </a:rPr>
              <a:t>4. Union Station 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84C1847-D8EE-3A43-2D4A-B0B73897F3C5}"/>
              </a:ext>
            </a:extLst>
          </p:cNvPr>
          <p:cNvSpPr txBox="1">
            <a:spLocks/>
          </p:cNvSpPr>
          <p:nvPr/>
        </p:nvSpPr>
        <p:spPr>
          <a:xfrm>
            <a:off x="2128157" y="3793613"/>
            <a:ext cx="4203441" cy="2216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 b="1" spc="-100" dirty="0">
                <a:solidFill>
                  <a:srgbClr val="0070C0"/>
                </a:solidFill>
                <a:latin typeface="+mj-lt"/>
              </a:rPr>
              <a:t>Demographic factors </a:t>
            </a:r>
          </a:p>
          <a:p>
            <a:r>
              <a:rPr lang="en-CA" sz="1600" b="1" spc="-100" dirty="0">
                <a:solidFill>
                  <a:srgbClr val="0070C0"/>
                </a:solidFill>
                <a:latin typeface="+mj-lt"/>
              </a:rPr>
              <a:t>1. Age		</a:t>
            </a:r>
          </a:p>
          <a:p>
            <a:r>
              <a:rPr lang="en-CA" sz="1600" b="1" spc="-100" dirty="0">
                <a:solidFill>
                  <a:srgbClr val="0070C0"/>
                </a:solidFill>
                <a:latin typeface="+mj-lt"/>
              </a:rPr>
              <a:t>2. Household income </a:t>
            </a:r>
          </a:p>
          <a:p>
            <a:r>
              <a:rPr lang="en-CA" sz="1600" b="1" spc="-100" dirty="0">
                <a:solidFill>
                  <a:srgbClr val="0070C0"/>
                </a:solidFill>
                <a:latin typeface="+mj-lt"/>
              </a:rPr>
              <a:t>3. Profession 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6790925F-DD53-05F9-06A1-5941E7386C25}"/>
              </a:ext>
            </a:extLst>
          </p:cNvPr>
          <p:cNvSpPr txBox="1">
            <a:spLocks/>
          </p:cNvSpPr>
          <p:nvPr/>
        </p:nvSpPr>
        <p:spPr>
          <a:xfrm>
            <a:off x="148510" y="-499660"/>
            <a:ext cx="10847615" cy="7038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12648" tIns="822960" rIns="45720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797568-C73D-79DB-6397-7C6E8A20228A}"/>
              </a:ext>
            </a:extLst>
          </p:cNvPr>
          <p:cNvSpPr txBox="1"/>
          <p:nvPr/>
        </p:nvSpPr>
        <p:spPr>
          <a:xfrm>
            <a:off x="335354" y="1011078"/>
            <a:ext cx="633461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b="1" spc="-100" dirty="0">
              <a:solidFill>
                <a:srgbClr val="0070C0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Data Cleaning and Transformation - </a:t>
            </a:r>
            <a:r>
              <a:rPr lang="en-US" b="1" spc="-100" dirty="0">
                <a:solidFill>
                  <a:srgbClr val="C00000"/>
                </a:solidFill>
                <a:latin typeface="+mj-lt"/>
              </a:rPr>
              <a:t>MS SQL SERVER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Missing Data Found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Data was inconsistent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Duplicated Column headers</a:t>
            </a:r>
          </a:p>
          <a:p>
            <a:pPr lvl="1"/>
            <a:endParaRPr lang="en-US" spc="-100" dirty="0">
              <a:solidFill>
                <a:srgbClr val="C00000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Data Pipelines &amp; Modeling - </a:t>
            </a:r>
            <a:r>
              <a:rPr lang="en-US" b="1" spc="-100" dirty="0">
                <a:solidFill>
                  <a:srgbClr val="C00000"/>
                </a:solidFill>
                <a:latin typeface="+mj-lt"/>
              </a:rPr>
              <a:t>Power BI  Query Editor &amp; Power Pivot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Imported Date  Drill Down query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Imported State Names from Wikipedia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Normalized  the Data Model and established the relationships  (Dax)</a:t>
            </a:r>
            <a:endParaRPr lang="en-US" spc="-100" dirty="0">
              <a:solidFill>
                <a:srgbClr val="C00000"/>
              </a:solidFill>
              <a:latin typeface="+mj-lt"/>
            </a:endParaRPr>
          </a:p>
          <a:p>
            <a:endParaRPr lang="en-US" b="1" spc="-100" dirty="0">
              <a:solidFill>
                <a:srgbClr val="C00000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Data Visualization and Publishing -  </a:t>
            </a:r>
            <a:r>
              <a:rPr lang="en-US" b="1" spc="-100" dirty="0">
                <a:solidFill>
                  <a:srgbClr val="C00000"/>
                </a:solidFill>
                <a:latin typeface="+mj-lt"/>
              </a:rPr>
              <a:t>Power BI Desktop and Services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Created Reports - Mobile View Set up  - Published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Created  Workspace - uploaded required  </a:t>
            </a:r>
            <a:r>
              <a:rPr lang="en-US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Pbix</a:t>
            </a:r>
            <a:r>
              <a:rPr 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files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Created App - set up – Access  Management</a:t>
            </a:r>
            <a:endParaRPr lang="en-US" b="1" spc="-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4CA6DE-2C0C-25A5-9CBA-B4DC6D6FE704}"/>
              </a:ext>
            </a:extLst>
          </p:cNvPr>
          <p:cNvSpPr/>
          <p:nvPr/>
        </p:nvSpPr>
        <p:spPr>
          <a:xfrm>
            <a:off x="510073" y="143982"/>
            <a:ext cx="10319528" cy="762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Tools and Methodology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0A0A48-4F56-72CA-E0EC-A87D7DB2B476}"/>
              </a:ext>
            </a:extLst>
          </p:cNvPr>
          <p:cNvSpPr/>
          <p:nvPr/>
        </p:nvSpPr>
        <p:spPr>
          <a:xfrm>
            <a:off x="6768101" y="1011078"/>
            <a:ext cx="3180650" cy="5860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 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A10AB8-37A7-F961-C521-E3860187C184}"/>
              </a:ext>
            </a:extLst>
          </p:cNvPr>
          <p:cNvSpPr/>
          <p:nvPr/>
        </p:nvSpPr>
        <p:spPr>
          <a:xfrm>
            <a:off x="6791545" y="1954660"/>
            <a:ext cx="3180650" cy="541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/>
              <a:t>MS SQL SEVER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21C3E5-186F-8EEA-F07C-0B1FE25B26DE}"/>
              </a:ext>
            </a:extLst>
          </p:cNvPr>
          <p:cNvSpPr/>
          <p:nvPr/>
        </p:nvSpPr>
        <p:spPr>
          <a:xfrm>
            <a:off x="6780753" y="2815005"/>
            <a:ext cx="3177700" cy="9323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/>
              <a:t>Power Query Editor &amp; Power Pivot </a:t>
            </a:r>
          </a:p>
          <a:p>
            <a:pPr algn="ctr"/>
            <a:r>
              <a:rPr lang="en-CA" b="1" dirty="0"/>
              <a:t>DAX Queries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BD3535-91D2-FD69-08E1-677E05C76819}"/>
              </a:ext>
            </a:extLst>
          </p:cNvPr>
          <p:cNvSpPr/>
          <p:nvPr/>
        </p:nvSpPr>
        <p:spPr>
          <a:xfrm>
            <a:off x="6777803" y="4128864"/>
            <a:ext cx="3180650" cy="8244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/>
              <a:t>Create Visualizations Power BI Desktop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480D737-0AE0-D21C-F648-A4A0AC43B9F2}"/>
              </a:ext>
            </a:extLst>
          </p:cNvPr>
          <p:cNvSpPr/>
          <p:nvPr/>
        </p:nvSpPr>
        <p:spPr>
          <a:xfrm>
            <a:off x="8235523" y="1639497"/>
            <a:ext cx="245806" cy="319088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E8B92EC0-6FEF-C702-176A-E648DBE1760F}"/>
              </a:ext>
            </a:extLst>
          </p:cNvPr>
          <p:cNvSpPr/>
          <p:nvPr/>
        </p:nvSpPr>
        <p:spPr>
          <a:xfrm>
            <a:off x="8235523" y="2466373"/>
            <a:ext cx="245806" cy="319088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1BFD9338-A772-3D16-1FBC-E30B8476D1A5}"/>
              </a:ext>
            </a:extLst>
          </p:cNvPr>
          <p:cNvSpPr/>
          <p:nvPr/>
        </p:nvSpPr>
        <p:spPr>
          <a:xfrm>
            <a:off x="8230650" y="3797578"/>
            <a:ext cx="245806" cy="319088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3F3FA1-3847-6C48-AB5C-6207C8990664}"/>
              </a:ext>
            </a:extLst>
          </p:cNvPr>
          <p:cNvSpPr/>
          <p:nvPr/>
        </p:nvSpPr>
        <p:spPr>
          <a:xfrm>
            <a:off x="6777803" y="5352279"/>
            <a:ext cx="3180650" cy="6474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/>
              <a:t>Publish Reports and App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8F96833-C650-9735-1DFC-2A5463CCF38E}"/>
              </a:ext>
            </a:extLst>
          </p:cNvPr>
          <p:cNvSpPr/>
          <p:nvPr/>
        </p:nvSpPr>
        <p:spPr>
          <a:xfrm>
            <a:off x="8258967" y="5005526"/>
            <a:ext cx="245806" cy="319088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393177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673" r="-1" b="30548"/>
          <a:stretch/>
        </p:blipFill>
        <p:spPr>
          <a:xfrm>
            <a:off x="1524" y="-180572"/>
            <a:ext cx="12188952" cy="7038572"/>
          </a:xfrm>
          <a:noFill/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4627"/>
            <a:ext cx="10967915" cy="6719484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/>
          <a:p>
            <a:br>
              <a:rPr lang="en-CA" b="0" i="0" dirty="0">
                <a:effectLst/>
              </a:rPr>
            </a:br>
            <a:br>
              <a:rPr lang="en-CA" b="0" i="0" dirty="0">
                <a:effectLst/>
              </a:rPr>
            </a:b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4CA6DE-2C0C-25A5-9CBA-B4DC6D6FE704}"/>
              </a:ext>
            </a:extLst>
          </p:cNvPr>
          <p:cNvSpPr/>
          <p:nvPr/>
        </p:nvSpPr>
        <p:spPr>
          <a:xfrm>
            <a:off x="1268047" y="-20473"/>
            <a:ext cx="10319528" cy="762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Data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F03E32-F60D-A9DB-212A-324BB72FE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507" y="948652"/>
            <a:ext cx="8571244" cy="5463350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247F338E-9281-239E-0ED1-04F14B4FB6EA}"/>
              </a:ext>
            </a:extLst>
          </p:cNvPr>
          <p:cNvSpPr/>
          <p:nvPr/>
        </p:nvSpPr>
        <p:spPr>
          <a:xfrm>
            <a:off x="9077020" y="799856"/>
            <a:ext cx="1947517" cy="489932"/>
          </a:xfrm>
          <a:prstGeom prst="wedgeRoundRectCallou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19 products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927652E0-C1B8-423D-78AF-3630C8C07CC6}"/>
              </a:ext>
            </a:extLst>
          </p:cNvPr>
          <p:cNvSpPr/>
          <p:nvPr/>
        </p:nvSpPr>
        <p:spPr>
          <a:xfrm>
            <a:off x="8307603" y="3994233"/>
            <a:ext cx="1482004" cy="723933"/>
          </a:xfrm>
          <a:prstGeom prst="wedgeRoundRectCallou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State Names from Wiki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5E189C94-CCB1-D31D-31C5-650478E9B7C3}"/>
              </a:ext>
            </a:extLst>
          </p:cNvPr>
          <p:cNvSpPr/>
          <p:nvPr/>
        </p:nvSpPr>
        <p:spPr>
          <a:xfrm>
            <a:off x="3079493" y="3960795"/>
            <a:ext cx="1422320" cy="364838"/>
          </a:xfrm>
          <a:prstGeom prst="wedgeRoundRectCallou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9 states</a:t>
            </a:r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F0517-48E5-DE72-A8B3-3FC288B88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89" y="249343"/>
            <a:ext cx="11721221" cy="619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F8A8F-E11E-6F11-35E3-46C5C907C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0" y="344129"/>
            <a:ext cx="11919970" cy="63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4460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431AA1-672E-C430-D558-283FF7E4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1" y="353961"/>
            <a:ext cx="12019278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7481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673" r="-1" b="30548"/>
          <a:stretch/>
        </p:blipFill>
        <p:spPr>
          <a:xfrm>
            <a:off x="1524" y="-180572"/>
            <a:ext cx="12188952" cy="7038572"/>
          </a:xfrm>
          <a:noFill/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11" y="-180572"/>
            <a:ext cx="10847615" cy="6719484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/>
          <a:p>
            <a:br>
              <a:rPr lang="en-CA" b="0" i="0" dirty="0">
                <a:effectLst/>
              </a:rPr>
            </a:br>
            <a:br>
              <a:rPr lang="en-CA" b="0" i="0" dirty="0">
                <a:effectLst/>
              </a:rPr>
            </a:b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CECD19-E09A-7633-E26C-BE243770DB46}"/>
              </a:ext>
            </a:extLst>
          </p:cNvPr>
          <p:cNvSpPr txBox="1">
            <a:spLocks/>
          </p:cNvSpPr>
          <p:nvPr/>
        </p:nvSpPr>
        <p:spPr>
          <a:xfrm>
            <a:off x="6562141" y="3783185"/>
            <a:ext cx="4203441" cy="2216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 b="1" spc="-100" dirty="0">
                <a:solidFill>
                  <a:srgbClr val="0070C0"/>
                </a:solidFill>
                <a:latin typeface="+mj-lt"/>
              </a:rPr>
              <a:t>Target Audience Visitation Venues</a:t>
            </a:r>
          </a:p>
          <a:p>
            <a:r>
              <a:rPr lang="en-CA" sz="1600" b="1" spc="-100" dirty="0">
                <a:solidFill>
                  <a:srgbClr val="0070C0"/>
                </a:solidFill>
                <a:latin typeface="+mj-lt"/>
              </a:rPr>
              <a:t>1. Eaton Centre		</a:t>
            </a:r>
          </a:p>
          <a:p>
            <a:r>
              <a:rPr lang="en-CA" sz="1600" b="1" spc="-100" dirty="0">
                <a:solidFill>
                  <a:srgbClr val="0070C0"/>
                </a:solidFill>
                <a:latin typeface="+mj-lt"/>
              </a:rPr>
              <a:t>2. Fairview Mall </a:t>
            </a:r>
          </a:p>
          <a:p>
            <a:r>
              <a:rPr lang="en-CA" sz="1600" b="1" spc="-100" dirty="0">
                <a:solidFill>
                  <a:srgbClr val="0070C0"/>
                </a:solidFill>
                <a:latin typeface="+mj-lt"/>
              </a:rPr>
              <a:t>3. Yonge and Dundas</a:t>
            </a:r>
          </a:p>
          <a:p>
            <a:r>
              <a:rPr lang="en-CA" sz="1600" b="1" spc="-100" dirty="0">
                <a:solidFill>
                  <a:srgbClr val="0070C0"/>
                </a:solidFill>
                <a:latin typeface="+mj-lt"/>
              </a:rPr>
              <a:t>4. Union Station 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84C1847-D8EE-3A43-2D4A-B0B73897F3C5}"/>
              </a:ext>
            </a:extLst>
          </p:cNvPr>
          <p:cNvSpPr txBox="1">
            <a:spLocks/>
          </p:cNvSpPr>
          <p:nvPr/>
        </p:nvSpPr>
        <p:spPr>
          <a:xfrm>
            <a:off x="2128157" y="3793613"/>
            <a:ext cx="4203441" cy="2216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 b="1" spc="-100" dirty="0">
                <a:solidFill>
                  <a:srgbClr val="0070C0"/>
                </a:solidFill>
                <a:latin typeface="+mj-lt"/>
              </a:rPr>
              <a:t>Demographic factors </a:t>
            </a:r>
          </a:p>
          <a:p>
            <a:r>
              <a:rPr lang="en-CA" sz="1600" b="1" spc="-100" dirty="0">
                <a:solidFill>
                  <a:srgbClr val="0070C0"/>
                </a:solidFill>
                <a:latin typeface="+mj-lt"/>
              </a:rPr>
              <a:t>1. Age		</a:t>
            </a:r>
          </a:p>
          <a:p>
            <a:r>
              <a:rPr lang="en-CA" sz="1600" b="1" spc="-100" dirty="0">
                <a:solidFill>
                  <a:srgbClr val="0070C0"/>
                </a:solidFill>
                <a:latin typeface="+mj-lt"/>
              </a:rPr>
              <a:t>2. Household income </a:t>
            </a:r>
          </a:p>
          <a:p>
            <a:r>
              <a:rPr lang="en-CA" sz="1600" b="1" spc="-100" dirty="0">
                <a:solidFill>
                  <a:srgbClr val="0070C0"/>
                </a:solidFill>
                <a:latin typeface="+mj-lt"/>
              </a:rPr>
              <a:t>3. Profession 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6790925F-DD53-05F9-06A1-5941E7386C25}"/>
              </a:ext>
            </a:extLst>
          </p:cNvPr>
          <p:cNvSpPr txBox="1">
            <a:spLocks/>
          </p:cNvSpPr>
          <p:nvPr/>
        </p:nvSpPr>
        <p:spPr>
          <a:xfrm>
            <a:off x="138793" y="-180572"/>
            <a:ext cx="10847615" cy="67194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12648" tIns="822960" rIns="45720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4CA6DE-2C0C-25A5-9CBA-B4DC6D6FE704}"/>
              </a:ext>
            </a:extLst>
          </p:cNvPr>
          <p:cNvSpPr/>
          <p:nvPr/>
        </p:nvSpPr>
        <p:spPr>
          <a:xfrm>
            <a:off x="332536" y="122944"/>
            <a:ext cx="10433046" cy="762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Power BI App View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B5B822-FC37-F300-6F9B-9BC83D2F1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612" y="1161873"/>
            <a:ext cx="2359442" cy="5113372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1D93511-0FCF-0753-70C1-347BADD12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47" y="1161873"/>
            <a:ext cx="2457210" cy="5119903"/>
          </a:xfrm>
          <a:prstGeom prst="rect">
            <a:avLst/>
          </a:prstGeom>
        </p:spPr>
      </p:pic>
      <p:pic>
        <p:nvPicPr>
          <p:cNvPr id="19" name="Picture 18" descr="Chart, pie chart&#10;&#10;Description automatically generated">
            <a:extLst>
              <a:ext uri="{FF2B5EF4-FFF2-40B4-BE49-F238E27FC236}">
                <a16:creationId xmlns:a16="http://schemas.microsoft.com/office/drawing/2014/main" id="{1F04AF7F-C6C6-713C-2777-D585E770A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090" y="1195083"/>
            <a:ext cx="2457210" cy="5119903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226521-2D98-6D59-802D-D65E1A26E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351" y="1195083"/>
            <a:ext cx="2359442" cy="516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2993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723" y="-2846"/>
            <a:ext cx="7118554" cy="839756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CA" sz="4000" b="1" spc="-1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Key Insights </a:t>
            </a:r>
            <a:endParaRPr lang="en-US" sz="4000" b="1" spc="-100" dirty="0">
              <a:solidFill>
                <a:schemeClr val="tx1">
                  <a:lumMod val="75000"/>
                  <a:lumOff val="25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45343" y="9421320"/>
            <a:ext cx="869136" cy="457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5024A-67F6-7046-4B27-7687FDA8BAFB}"/>
              </a:ext>
            </a:extLst>
          </p:cNvPr>
          <p:cNvSpPr txBox="1"/>
          <p:nvPr/>
        </p:nvSpPr>
        <p:spPr>
          <a:xfrm>
            <a:off x="204071" y="1643162"/>
            <a:ext cx="1122081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Sales  by Time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spc="-100" dirty="0">
                <a:latin typeface="+mj-lt"/>
              </a:rPr>
              <a:t>40%  in December, 32% in October, and  27% in November </a:t>
            </a:r>
            <a:r>
              <a:rPr lang="en-US" sz="2000" b="1" spc="-100" dirty="0">
                <a:solidFill>
                  <a:srgbClr val="004A82"/>
                </a:solidFill>
                <a:latin typeface="+mj-lt"/>
              </a:rPr>
              <a:t>-  5% Decline, 13% increase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spc="-100" dirty="0">
                <a:latin typeface="+mj-lt"/>
              </a:rPr>
              <a:t>All weekdays have similar contributions  </a:t>
            </a:r>
            <a:r>
              <a:rPr lang="en-US" sz="2000" b="1" spc="-100" dirty="0">
                <a:solidFill>
                  <a:srgbClr val="004A82"/>
                </a:solidFill>
                <a:latin typeface="+mj-lt"/>
              </a:rPr>
              <a:t>- orders are placed irrespective of weekdays or weekends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spc="-100" dirty="0">
                <a:latin typeface="+mj-lt"/>
              </a:rPr>
              <a:t>Observed a Positive Trend for revenue  from October to December</a:t>
            </a:r>
          </a:p>
          <a:p>
            <a:endParaRPr lang="en-US" sz="2000" b="1" spc="-100" dirty="0">
              <a:solidFill>
                <a:srgbClr val="004A82"/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Sales  by Product</a:t>
            </a:r>
            <a:endParaRPr lang="en-US" sz="2000" b="1" spc="-100" dirty="0">
              <a:solidFill>
                <a:srgbClr val="004A82"/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spc="-100" dirty="0" err="1">
                <a:latin typeface="+mj-lt"/>
              </a:rPr>
              <a:t>Macbook</a:t>
            </a:r>
            <a:r>
              <a:rPr lang="en-US" sz="2000" b="1" spc="-100" dirty="0">
                <a:latin typeface="+mj-lt"/>
              </a:rPr>
              <a:t> Pro Laptop was the highest Contributor to Revenue</a:t>
            </a:r>
            <a:r>
              <a:rPr lang="en-US" sz="2000" b="1" spc="-100" dirty="0">
                <a:solidFill>
                  <a:srgbClr val="004A82"/>
                </a:solidFill>
                <a:latin typeface="+mj-lt"/>
              </a:rPr>
              <a:t> - $2.7M ( 23.67%)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spc="-100" dirty="0">
                <a:latin typeface="+mj-lt"/>
              </a:rPr>
              <a:t>AAA batteries were the lowest revenue Contributor </a:t>
            </a:r>
            <a:r>
              <a:rPr lang="en-US" sz="2000" b="1" spc="-100" dirty="0">
                <a:solidFill>
                  <a:srgbClr val="004A82"/>
                </a:solidFill>
                <a:latin typeface="+mj-lt"/>
              </a:rPr>
              <a:t>– $0.03M (0.28%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spc="-100" dirty="0">
                <a:latin typeface="+mj-lt"/>
              </a:rPr>
              <a:t>Highest qty sold was AAA batteries </a:t>
            </a:r>
            <a:r>
              <a:rPr lang="en-US" sz="2000" b="1" spc="-100" dirty="0">
                <a:solidFill>
                  <a:srgbClr val="004A82"/>
                </a:solidFill>
                <a:latin typeface="+mj-lt"/>
              </a:rPr>
              <a:t>-10000+ units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spc="-100" dirty="0">
                <a:latin typeface="+mj-lt"/>
              </a:rPr>
              <a:t>Lowest Qty sold was  LG Dryer </a:t>
            </a:r>
            <a:r>
              <a:rPr lang="en-US" sz="2000" b="1" spc="-100" dirty="0">
                <a:solidFill>
                  <a:srgbClr val="004A82"/>
                </a:solidFill>
                <a:latin typeface="+mj-lt"/>
              </a:rPr>
              <a:t>– 192 units</a:t>
            </a:r>
          </a:p>
          <a:p>
            <a:endParaRPr lang="en-US" sz="2000" b="1" spc="-100" dirty="0">
              <a:solidFill>
                <a:srgbClr val="004A82"/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Sales  by Territory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spc="-100" dirty="0">
                <a:latin typeface="+mj-lt"/>
              </a:rPr>
              <a:t>California was ranked first out of  8 states</a:t>
            </a:r>
            <a:r>
              <a:rPr lang="en-US" sz="2000" b="1" spc="-100" dirty="0">
                <a:solidFill>
                  <a:srgbClr val="004A82"/>
                </a:solidFill>
                <a:latin typeface="+mj-lt"/>
              </a:rPr>
              <a:t> – $4.5M ( 40%)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spc="-100" dirty="0">
                <a:latin typeface="+mj-lt"/>
              </a:rPr>
              <a:t>Maine State - Least</a:t>
            </a:r>
            <a:r>
              <a:rPr lang="en-US" sz="2000" b="1" spc="-100" dirty="0">
                <a:solidFill>
                  <a:srgbClr val="004A82"/>
                </a:solidFill>
                <a:latin typeface="+mj-lt"/>
              </a:rPr>
              <a:t> -$0.1 M (1.20%)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spc="-100" dirty="0">
                <a:latin typeface="+mj-lt"/>
              </a:rPr>
              <a:t>San Francisco  City  - Highest</a:t>
            </a:r>
            <a:r>
              <a:rPr lang="en-US" sz="2000" b="1" spc="-100" dirty="0">
                <a:solidFill>
                  <a:srgbClr val="004A82"/>
                </a:solidFill>
                <a:latin typeface="+mj-lt"/>
              </a:rPr>
              <a:t>  -$2.7M(23.7%)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spc="-100" dirty="0">
                <a:latin typeface="+mj-lt"/>
              </a:rPr>
              <a:t>Austin City - Lowest</a:t>
            </a:r>
            <a:r>
              <a:rPr lang="en-US" sz="2000" b="1" spc="-100" dirty="0">
                <a:solidFill>
                  <a:srgbClr val="004A82"/>
                </a:solidFill>
                <a:latin typeface="+mj-lt"/>
              </a:rPr>
              <a:t>  -$0.6M(5.27%)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FF2075-B891-DDBD-28FF-25CDBCA6B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134" y="903958"/>
            <a:ext cx="6835732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1726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1501</TotalTime>
  <Words>441</Words>
  <Application>Microsoft Office PowerPoint</Application>
  <PresentationFormat>Widescreen</PresentationFormat>
  <Paragraphs>94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Quire Sans Pro Light</vt:lpstr>
      <vt:lpstr>Tisa Offc Serif Pro</vt:lpstr>
      <vt:lpstr>Wingdings</vt:lpstr>
      <vt:lpstr>Office Theme</vt:lpstr>
      <vt:lpstr>PowerPoint Presentation</vt:lpstr>
      <vt:lpstr>Project Overview and Dataset</vt:lpstr>
      <vt:lpstr>  </vt:lpstr>
      <vt:lpstr>  </vt:lpstr>
      <vt:lpstr>PowerPoint Presentation</vt:lpstr>
      <vt:lpstr>PowerPoint Presentation</vt:lpstr>
      <vt:lpstr>PowerPoint Presentation</vt:lpstr>
      <vt:lpstr>  </vt:lpstr>
      <vt:lpstr>Key Insights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-3  </dc:title>
  <dc:creator>Prathap David Carlo</dc:creator>
  <cp:lastModifiedBy>Prathap David Carlo</cp:lastModifiedBy>
  <cp:revision>29</cp:revision>
  <dcterms:created xsi:type="dcterms:W3CDTF">2022-03-12T02:32:13Z</dcterms:created>
  <dcterms:modified xsi:type="dcterms:W3CDTF">2023-02-21T17:04:07Z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